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5" r:id="rId2"/>
    <p:sldId id="256" r:id="rId3"/>
    <p:sldId id="257" r:id="rId4"/>
    <p:sldId id="329" r:id="rId5"/>
    <p:sldId id="273" r:id="rId6"/>
    <p:sldId id="274" r:id="rId7"/>
    <p:sldId id="325" r:id="rId8"/>
    <p:sldId id="277" r:id="rId9"/>
    <p:sldId id="278" r:id="rId10"/>
    <p:sldId id="289" r:id="rId11"/>
    <p:sldId id="293" r:id="rId12"/>
    <p:sldId id="294" r:id="rId13"/>
    <p:sldId id="295" r:id="rId14"/>
    <p:sldId id="292" r:id="rId15"/>
    <p:sldId id="306" r:id="rId16"/>
    <p:sldId id="307" r:id="rId17"/>
    <p:sldId id="308" r:id="rId18"/>
    <p:sldId id="315" r:id="rId19"/>
    <p:sldId id="316" r:id="rId20"/>
    <p:sldId id="317" r:id="rId21"/>
    <p:sldId id="318" r:id="rId22"/>
    <p:sldId id="319" r:id="rId23"/>
    <p:sldId id="320" r:id="rId24"/>
    <p:sldId id="321" r:id="rId25"/>
    <p:sldId id="326" r:id="rId26"/>
    <p:sldId id="296" r:id="rId27"/>
    <p:sldId id="322" r:id="rId28"/>
    <p:sldId id="327" r:id="rId29"/>
    <p:sldId id="297" r:id="rId30"/>
    <p:sldId id="328" r:id="rId31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0" autoAdjust="0"/>
    <p:restoredTop sz="86398" autoAdjust="0"/>
  </p:normalViewPr>
  <p:slideViewPr>
    <p:cSldViewPr>
      <p:cViewPr varScale="1">
        <p:scale>
          <a:sx n="98" d="100"/>
          <a:sy n="98" d="100"/>
        </p:scale>
        <p:origin x="157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584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40954" y="3393348"/>
            <a:ext cx="7772400" cy="638825"/>
          </a:xfrm>
        </p:spPr>
        <p:txBody>
          <a:bodyPr wrap="square" anchor="t">
            <a:normAutofit/>
          </a:bodyPr>
          <a:lstStyle>
            <a:lvl1pPr algn="l">
              <a:lnSpc>
                <a:spcPts val="3400"/>
              </a:lnSpc>
              <a:defRPr sz="4000" b="1" kern="1200" cap="none" baseline="0"/>
            </a:lvl1pPr>
          </a:lstStyle>
          <a:p>
            <a:r>
              <a:rPr lang="nl-NL" dirty="0"/>
              <a:t>Hier komt de titel van </a:t>
            </a:r>
            <a:br>
              <a:rPr lang="nl-NL" dirty="0"/>
            </a:br>
            <a:r>
              <a:rPr lang="nl-NL" dirty="0"/>
              <a:t>de </a:t>
            </a:r>
            <a:r>
              <a:rPr lang="nl-NL" dirty="0" err="1"/>
              <a:t>ppt</a:t>
            </a:r>
            <a:r>
              <a:rPr lang="nl-NL" dirty="0"/>
              <a:t>. 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1140954" y="4425771"/>
            <a:ext cx="7772400" cy="595955"/>
          </a:xfrm>
        </p:spPr>
        <p:txBody>
          <a:bodyPr tIns="0" anchor="t" anchorCtr="0">
            <a:normAutofit/>
          </a:bodyPr>
          <a:lstStyle>
            <a:lvl1pPr marL="0" indent="0">
              <a:buNone/>
              <a:defRPr sz="3200" b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Hier komt de ondertitel.</a:t>
            </a:r>
          </a:p>
        </p:txBody>
      </p:sp>
    </p:spTree>
    <p:extLst>
      <p:ext uri="{BB962C8B-B14F-4D97-AF65-F5344CB8AC3E}">
        <p14:creationId xmlns:p14="http://schemas.microsoft.com/office/powerpoint/2010/main" val="189180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17" y="-11017"/>
            <a:ext cx="9301891" cy="699125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418911" y="3316231"/>
            <a:ext cx="6047756" cy="627808"/>
          </a:xfrm>
        </p:spPr>
        <p:txBody>
          <a:bodyPr anchor="t"/>
          <a:lstStyle>
            <a:lvl1pPr algn="l">
              <a:defRPr sz="4000" b="1" cap="none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Hoofdstuk 1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2418911" y="3960115"/>
            <a:ext cx="6047756" cy="1191153"/>
          </a:xfrm>
        </p:spPr>
        <p:txBody>
          <a:bodyPr tIns="0" anchor="t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Subtitel.</a:t>
            </a:r>
          </a:p>
        </p:txBody>
      </p:sp>
    </p:spTree>
    <p:extLst>
      <p:ext uri="{BB962C8B-B14F-4D97-AF65-F5344CB8AC3E}">
        <p14:creationId xmlns:p14="http://schemas.microsoft.com/office/powerpoint/2010/main" val="412397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fld id="{EF84CB1A-98EB-4E60-AEC8-4ECA05533550}" type="datetimeFigureOut">
              <a:rPr lang="nl-BE" smtClean="0"/>
              <a:t>24/01/2022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0541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619670" y="2027104"/>
            <a:ext cx="3420000" cy="38338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321147" y="2027104"/>
            <a:ext cx="3238959" cy="38338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fld id="{EF84CB1A-98EB-4E60-AEC8-4ECA05533550}" type="datetimeFigureOut">
              <a:rPr lang="nl-BE" smtClean="0"/>
              <a:t>24/01/2022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805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17" y="-11017"/>
            <a:ext cx="9301891" cy="699125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924540" y="1894901"/>
            <a:ext cx="3226038" cy="760164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Afsluiting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4924540" y="2826405"/>
            <a:ext cx="3226038" cy="1752600"/>
          </a:xfrm>
        </p:spPr>
        <p:txBody>
          <a:bodyPr>
            <a:no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Provincie Vlaams-Brabant</a:t>
            </a:r>
          </a:p>
          <a:p>
            <a:r>
              <a:rPr lang="nl-NL" dirty="0"/>
              <a:t>Provincieplein 1</a:t>
            </a:r>
          </a:p>
          <a:p>
            <a:r>
              <a:rPr lang="nl-NL" dirty="0"/>
              <a:t>3010 Leuven</a:t>
            </a:r>
          </a:p>
          <a:p>
            <a:r>
              <a:rPr lang="nl-NL" dirty="0"/>
              <a:t>016-22 22 22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1520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3266" cy="6858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619672" y="836712"/>
            <a:ext cx="6951451" cy="580926"/>
          </a:xfrm>
          <a:prstGeom prst="rect">
            <a:avLst/>
          </a:prstGeom>
        </p:spPr>
        <p:txBody>
          <a:bodyPr vert="horz" wrap="square" lIns="0" tIns="0" rIns="91440" bIns="45720" rtlCol="0" anchor="t" anchorCtr="0">
            <a:normAutofit/>
          </a:bodyPr>
          <a:lstStyle/>
          <a:p>
            <a:r>
              <a:rPr lang="nl-NL" dirty="0"/>
              <a:t>Hoofdtitel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619672" y="2038119"/>
            <a:ext cx="6951451" cy="3767145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65164" y="6071262"/>
            <a:ext cx="5733939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F84CB1A-98EB-4E60-AEC8-4ECA05533550}" type="datetimeFigureOut">
              <a:rPr lang="nl-BE" smtClean="0"/>
              <a:t>24/01/2022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41163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400" b="1" kern="1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-"/>
        <a:defRPr sz="24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563888" y="1628800"/>
            <a:ext cx="5162754" cy="2808311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/>
              <a:t>Resultaten Subsidieretentie</a:t>
            </a:r>
            <a:br>
              <a:rPr lang="nl-BE" dirty="0"/>
            </a:br>
            <a:r>
              <a:rPr lang="nl-BE" dirty="0"/>
              <a:t>Ruisbroek renoveert</a:t>
            </a:r>
          </a:p>
        </p:txBody>
      </p:sp>
    </p:spTree>
    <p:extLst>
      <p:ext uri="{BB962C8B-B14F-4D97-AF65-F5344CB8AC3E}">
        <p14:creationId xmlns:p14="http://schemas.microsoft.com/office/powerpoint/2010/main" val="424341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839"/>
    </mc:Choice>
    <mc:Fallback xmlns="">
      <p:transition advClick="0" advTm="1083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19672" y="836712"/>
            <a:ext cx="7200800" cy="580926"/>
          </a:xfrm>
        </p:spPr>
        <p:txBody>
          <a:bodyPr>
            <a:normAutofit/>
          </a:bodyPr>
          <a:lstStyle/>
          <a:p>
            <a:r>
              <a:rPr lang="nl-BE" sz="2800" dirty="0"/>
              <a:t>Elektriciteit conform zetten + keuring</a:t>
            </a:r>
          </a:p>
        </p:txBody>
      </p:sp>
      <p:pic>
        <p:nvPicPr>
          <p:cNvPr id="8" name="Afbeelding 7" descr="Afbeelding met houten, vies&#10;&#10;Automatisch gegenereerde beschrijving">
            <a:extLst>
              <a:ext uri="{FF2B5EF4-FFF2-40B4-BE49-F238E27FC236}">
                <a16:creationId xmlns:a16="http://schemas.microsoft.com/office/drawing/2014/main" id="{9F5F7A62-0C73-42A1-AAA4-E68C77323B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2132857"/>
            <a:ext cx="4644516" cy="3096344"/>
          </a:xfrm>
          <a:prstGeom prst="rect">
            <a:avLst/>
          </a:prstGeom>
        </p:spPr>
      </p:pic>
      <p:pic>
        <p:nvPicPr>
          <p:cNvPr id="9" name="Afbeelding 8" descr="Afbeelding met tekst, binnen&#10;&#10;Automatisch gegenereerde beschrijving">
            <a:extLst>
              <a:ext uri="{FF2B5EF4-FFF2-40B4-BE49-F238E27FC236}">
                <a16:creationId xmlns:a16="http://schemas.microsoft.com/office/drawing/2014/main" id="{C6315B55-96AA-4ADA-8531-E769BB2D04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2421" y="2621506"/>
            <a:ext cx="3885466" cy="291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3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675"/>
    </mc:Choice>
    <mc:Fallback xmlns="">
      <p:transition advClick="0" advTm="767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Vervangen </a:t>
            </a:r>
            <a:r>
              <a:rPr lang="nl-BE" dirty="0" err="1"/>
              <a:t>CV-ketel</a:t>
            </a:r>
            <a:endParaRPr lang="nl-BE" dirty="0"/>
          </a:p>
        </p:txBody>
      </p:sp>
      <p:pic>
        <p:nvPicPr>
          <p:cNvPr id="8" name="Afbeelding 7" descr="Afbeelding met muur, binnen&#10;&#10;Automatisch gegenereerde beschrijving">
            <a:extLst>
              <a:ext uri="{FF2B5EF4-FFF2-40B4-BE49-F238E27FC236}">
                <a16:creationId xmlns:a16="http://schemas.microsoft.com/office/drawing/2014/main" id="{281DC14F-DC28-49CB-A1F8-505E31B0FE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44824"/>
            <a:ext cx="2592288" cy="3456384"/>
          </a:xfrm>
          <a:prstGeom prst="rect">
            <a:avLst/>
          </a:prstGeom>
        </p:spPr>
      </p:pic>
      <p:pic>
        <p:nvPicPr>
          <p:cNvPr id="10" name="Afbeelding 9" descr="Afbeelding met muur, binnen, koffiezetapparaat, keukenapparaat&#10;&#10;Automatisch gegenereerde beschrijving">
            <a:extLst>
              <a:ext uri="{FF2B5EF4-FFF2-40B4-BE49-F238E27FC236}">
                <a16:creationId xmlns:a16="http://schemas.microsoft.com/office/drawing/2014/main" id="{9E9EEA7C-8647-463E-9EE5-4E8DBD6001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131" y="1844824"/>
            <a:ext cx="2592288" cy="3456384"/>
          </a:xfrm>
          <a:prstGeom prst="rect">
            <a:avLst/>
          </a:prstGeom>
        </p:spPr>
      </p:pic>
      <p:pic>
        <p:nvPicPr>
          <p:cNvPr id="11" name="Afbeelding 10" descr="Afbeelding met binnen, muur, badkamer&#10;&#10;Automatisch gegenereerde beschrijving">
            <a:extLst>
              <a:ext uri="{FF2B5EF4-FFF2-40B4-BE49-F238E27FC236}">
                <a16:creationId xmlns:a16="http://schemas.microsoft.com/office/drawing/2014/main" id="{A7D96060-3CCF-43E7-9B12-99EB7215DF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735" y="1844824"/>
            <a:ext cx="2592288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3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Slaapkamer renoveren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B0BCD33C-3B13-49A7-9431-58715E4EF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44824"/>
            <a:ext cx="3253503" cy="3096344"/>
          </a:xfrm>
          <a:prstGeom prst="rect">
            <a:avLst/>
          </a:prstGeom>
        </p:spPr>
      </p:pic>
      <p:pic>
        <p:nvPicPr>
          <p:cNvPr id="13" name="Afbeelding 12" descr="Afbeelding met muur, binnen, vies&#10;&#10;Automatisch gegenereerde beschrijving">
            <a:extLst>
              <a:ext uri="{FF2B5EF4-FFF2-40B4-BE49-F238E27FC236}">
                <a16:creationId xmlns:a16="http://schemas.microsoft.com/office/drawing/2014/main" id="{9948CB40-394B-45F2-8492-30D05AE71E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844824"/>
            <a:ext cx="2470354" cy="3293805"/>
          </a:xfrm>
          <a:prstGeom prst="rect">
            <a:avLst/>
          </a:prstGeom>
        </p:spPr>
      </p:pic>
      <p:pic>
        <p:nvPicPr>
          <p:cNvPr id="14" name="Afbeelding 13" descr="Afbeelding met muur, binnen, plafond&#10;&#10;Automatisch gegenereerde beschrijving">
            <a:extLst>
              <a:ext uri="{FF2B5EF4-FFF2-40B4-BE49-F238E27FC236}">
                <a16:creationId xmlns:a16="http://schemas.microsoft.com/office/drawing/2014/main" id="{A8E60B00-23AC-48DA-B519-DC989B3EA7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147" y="1844823"/>
            <a:ext cx="2470354" cy="329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10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Living renoveren</a:t>
            </a:r>
          </a:p>
        </p:txBody>
      </p:sp>
      <p:pic>
        <p:nvPicPr>
          <p:cNvPr id="4" name="Afbeelding 3" descr="Afbeelding met binnen, muur, plafond, houten&#10;&#10;Automatisch gegenereerde beschrijving">
            <a:extLst>
              <a:ext uri="{FF2B5EF4-FFF2-40B4-BE49-F238E27FC236}">
                <a16:creationId xmlns:a16="http://schemas.microsoft.com/office/drawing/2014/main" id="{8972BC76-06C1-4247-97F4-BCC96F9BBA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44824"/>
            <a:ext cx="2519265" cy="3778898"/>
          </a:xfrm>
          <a:prstGeom prst="rect">
            <a:avLst/>
          </a:prstGeom>
        </p:spPr>
      </p:pic>
      <p:pic>
        <p:nvPicPr>
          <p:cNvPr id="6" name="Afbeelding 5" descr="Afbeelding met muur, binnen, plafond&#10;&#10;Automatisch gegenereerde beschrijving">
            <a:extLst>
              <a:ext uri="{FF2B5EF4-FFF2-40B4-BE49-F238E27FC236}">
                <a16:creationId xmlns:a16="http://schemas.microsoft.com/office/drawing/2014/main" id="{0C39FE60-711C-48B6-962A-3A886C4143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623" y="1842234"/>
            <a:ext cx="2836116" cy="3781488"/>
          </a:xfrm>
          <a:prstGeom prst="rect">
            <a:avLst/>
          </a:prstGeom>
        </p:spPr>
      </p:pic>
      <p:pic>
        <p:nvPicPr>
          <p:cNvPr id="7" name="Afbeelding 6" descr="Afbeelding met muur, binnen, badkamer, plafond&#10;&#10;Automatisch gegenereerde beschrijving">
            <a:extLst>
              <a:ext uri="{FF2B5EF4-FFF2-40B4-BE49-F238E27FC236}">
                <a16:creationId xmlns:a16="http://schemas.microsoft.com/office/drawing/2014/main" id="{BCBF7724-EAE2-4FED-8FF0-A3ECFFE1C5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978" y="1842234"/>
            <a:ext cx="2836116" cy="378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572000" y="1052736"/>
            <a:ext cx="4320480" cy="2952328"/>
          </a:xfrm>
        </p:spPr>
        <p:txBody>
          <a:bodyPr/>
          <a:lstStyle/>
          <a:p>
            <a:pPr algn="ctr"/>
            <a:r>
              <a:rPr lang="nl-BE" sz="6000" dirty="0"/>
              <a:t>Gevaren vermeden</a:t>
            </a:r>
          </a:p>
        </p:txBody>
      </p:sp>
    </p:spTree>
    <p:extLst>
      <p:ext uri="{BB962C8B-B14F-4D97-AF65-F5344CB8AC3E}">
        <p14:creationId xmlns:p14="http://schemas.microsoft.com/office/powerpoint/2010/main" val="163906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1447"/>
    </mc:Choice>
    <mc:Fallback xmlns="">
      <p:transition advClick="0" advTm="1144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Lekke waterbuis bleek toe geroest</a:t>
            </a:r>
          </a:p>
        </p:txBody>
      </p:sp>
      <p:pic>
        <p:nvPicPr>
          <p:cNvPr id="5" name="Afbeelding 4" descr="Afbeelding met metaalgoed, plant, chocolade&#10;&#10;Automatisch gegenereerde beschrijving">
            <a:extLst>
              <a:ext uri="{FF2B5EF4-FFF2-40B4-BE49-F238E27FC236}">
                <a16:creationId xmlns:a16="http://schemas.microsoft.com/office/drawing/2014/main" id="{F35C25B0-C163-4EFA-8BFD-8D61D40943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5137" y="2062287"/>
            <a:ext cx="5157192" cy="3867894"/>
          </a:xfrm>
          <a:prstGeom prst="rect">
            <a:avLst/>
          </a:prstGeom>
        </p:spPr>
      </p:pic>
      <p:pic>
        <p:nvPicPr>
          <p:cNvPr id="11" name="Afbeelding 10" descr="Afbeelding met binnen, vies, rommelig&#10;&#10;Automatisch gegenereerde beschrijving">
            <a:extLst>
              <a:ext uri="{FF2B5EF4-FFF2-40B4-BE49-F238E27FC236}">
                <a16:creationId xmlns:a16="http://schemas.microsoft.com/office/drawing/2014/main" id="{11D7358A-52CD-4608-8A1C-45E618767C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467" y="1484784"/>
            <a:ext cx="4764021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1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Mazout ketel met bidons afvalmazout	</a:t>
            </a:r>
          </a:p>
        </p:txBody>
      </p:sp>
      <p:pic>
        <p:nvPicPr>
          <p:cNvPr id="8" name="Afbeelding 7" descr="Afbeelding met binnen, oud, blauw, vies&#10;&#10;Automatisch gegenereerde beschrijving">
            <a:extLst>
              <a:ext uri="{FF2B5EF4-FFF2-40B4-BE49-F238E27FC236}">
                <a16:creationId xmlns:a16="http://schemas.microsoft.com/office/drawing/2014/main" id="{4882459B-65A6-4FEA-83AB-AC4CBDE23C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82133"/>
            <a:ext cx="3939902" cy="5253203"/>
          </a:xfrm>
          <a:prstGeom prst="rect">
            <a:avLst/>
          </a:prstGeom>
        </p:spPr>
      </p:pic>
      <p:pic>
        <p:nvPicPr>
          <p:cNvPr id="10" name="Afbeelding 9" descr="Afbeelding met binnen&#10;&#10;Automatisch gegenereerde beschrijving">
            <a:extLst>
              <a:ext uri="{FF2B5EF4-FFF2-40B4-BE49-F238E27FC236}">
                <a16:creationId xmlns:a16="http://schemas.microsoft.com/office/drawing/2014/main" id="{6C36D586-0D5E-469E-9A88-918485E814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96615" y="1942209"/>
            <a:ext cx="4507340" cy="338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4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CO-gevaar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6C10731-A91D-4AB0-BF48-07DFC2145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28800"/>
            <a:ext cx="6951451" cy="463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45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Schimmelvorming kinderkamer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11018EE-824E-49BC-9E47-234D997A8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591350"/>
            <a:ext cx="6705702" cy="439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7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houtrot</a:t>
            </a:r>
          </a:p>
        </p:txBody>
      </p:sp>
      <p:pic>
        <p:nvPicPr>
          <p:cNvPr id="4" name="Afbeelding 3" descr="Afbeelding met tekst, venster, geschilderd, schilderij&#10;&#10;Automatisch gegenereerde beschrijving">
            <a:extLst>
              <a:ext uri="{FF2B5EF4-FFF2-40B4-BE49-F238E27FC236}">
                <a16:creationId xmlns:a16="http://schemas.microsoft.com/office/drawing/2014/main" id="{7B5A4987-CB96-4C09-9137-222736E2B2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094" y="1677144"/>
            <a:ext cx="6516216" cy="434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Overzicht timing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F89D18-BD2F-4ECD-AFDC-558C81709F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9592" y="2027104"/>
            <a:ext cx="7416824" cy="3833869"/>
          </a:xfrm>
        </p:spPr>
        <p:txBody>
          <a:bodyPr>
            <a:normAutofit fontScale="62500" lnSpcReduction="20000"/>
          </a:bodyPr>
          <a:lstStyle/>
          <a:p>
            <a:r>
              <a:rPr lang="nl-BE" sz="2600" dirty="0"/>
              <a:t>08/06/2018 startvergadering</a:t>
            </a:r>
          </a:p>
          <a:p>
            <a:r>
              <a:rPr lang="nl-BE" sz="2600" dirty="0"/>
              <a:t>16/08/2018 ondertekening Samenwerkingsovereenkomst</a:t>
            </a:r>
          </a:p>
          <a:p>
            <a:r>
              <a:rPr lang="nl-BE" sz="2600" dirty="0"/>
              <a:t>12/09/2018 persmoment</a:t>
            </a:r>
          </a:p>
          <a:p>
            <a:r>
              <a:rPr lang="nl-BE" sz="2600" dirty="0"/>
              <a:t>17/09/2018 uitleg in dienstencentrum</a:t>
            </a:r>
          </a:p>
          <a:p>
            <a:r>
              <a:rPr lang="nl-BE" sz="2600" dirty="0"/>
              <a:t>19/09/2018 1</a:t>
            </a:r>
            <a:r>
              <a:rPr lang="nl-BE" sz="2600" baseline="30000" dirty="0"/>
              <a:t>ste</a:t>
            </a:r>
            <a:r>
              <a:rPr lang="nl-BE" sz="2600" dirty="0"/>
              <a:t> buurtbabbel</a:t>
            </a:r>
          </a:p>
          <a:p>
            <a:r>
              <a:rPr lang="nl-BE" sz="2600" dirty="0"/>
              <a:t>25/09/2018 2</a:t>
            </a:r>
            <a:r>
              <a:rPr lang="nl-BE" sz="2600" baseline="30000" dirty="0"/>
              <a:t>de</a:t>
            </a:r>
            <a:r>
              <a:rPr lang="nl-BE" sz="2600" dirty="0"/>
              <a:t> buurtbabbel</a:t>
            </a:r>
          </a:p>
          <a:p>
            <a:r>
              <a:rPr lang="nl-BE" sz="2600" dirty="0"/>
              <a:t>25/01/2019 bepalen rangorde</a:t>
            </a:r>
          </a:p>
          <a:p>
            <a:r>
              <a:rPr lang="nl-BE" sz="2600" dirty="0"/>
              <a:t>20/02/2019 infovergadering voor de 10 geselecteerden </a:t>
            </a:r>
          </a:p>
          <a:p>
            <a:r>
              <a:rPr lang="nl-BE" sz="2600" dirty="0"/>
              <a:t>06/03/2019 start opmaak renovatieplannen voor 8 deelnemers</a:t>
            </a:r>
          </a:p>
          <a:p>
            <a:r>
              <a:rPr lang="nl-BE" sz="2600" dirty="0"/>
              <a:t>08/04/2019 schatter</a:t>
            </a:r>
          </a:p>
          <a:p>
            <a:r>
              <a:rPr lang="nl-BE" sz="2600" dirty="0"/>
              <a:t>24/04/2019 ondertekenen Tussenkomstovereenkomst en renovatieplan</a:t>
            </a:r>
          </a:p>
          <a:p>
            <a:r>
              <a:rPr lang="nl-BE" sz="2600" dirty="0"/>
              <a:t>28/08/2019 </a:t>
            </a:r>
            <a:r>
              <a:rPr lang="nl-BE" sz="2600" dirty="0" err="1"/>
              <a:t>Hypotheekname</a:t>
            </a:r>
            <a:r>
              <a:rPr lang="nl-BE" sz="2600" dirty="0"/>
              <a:t> in orde</a:t>
            </a:r>
          </a:p>
          <a:p>
            <a:r>
              <a:rPr lang="nl-BE" sz="2600" dirty="0"/>
              <a:t>01/10/2019 start 1</a:t>
            </a:r>
            <a:r>
              <a:rPr lang="nl-BE" sz="2600" baseline="30000" dirty="0"/>
              <a:t>ste</a:t>
            </a:r>
            <a:r>
              <a:rPr lang="nl-BE" sz="2600" dirty="0"/>
              <a:t> werk (dakwerken)</a:t>
            </a:r>
          </a:p>
          <a:p>
            <a:r>
              <a:rPr lang="nl-BE" sz="2600" dirty="0"/>
              <a:t>Dec/2021 laatste werk (badkamerrenovatie)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8420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106"/>
    </mc:Choice>
    <mc:Fallback xmlns="">
      <p:transition advClick="0" advTm="810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Oude kachel met gaslek</a:t>
            </a:r>
          </a:p>
        </p:txBody>
      </p:sp>
      <p:pic>
        <p:nvPicPr>
          <p:cNvPr id="7" name="Afbeelding 6" descr="Afbeelding met binnen, vloer, blender, dessert&#10;&#10;Automatisch gegenereerde beschrijving">
            <a:extLst>
              <a:ext uri="{FF2B5EF4-FFF2-40B4-BE49-F238E27FC236}">
                <a16:creationId xmlns:a16="http://schemas.microsoft.com/office/drawing/2014/main" id="{7AB65921-3D75-4173-ACAB-473D7BE4A1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7638"/>
            <a:ext cx="6807436" cy="510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4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Elektriciteit met reeds verbrandingsverschijnselen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EF0918F-8CD6-4D32-A10A-DA27B6F33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738860"/>
            <a:ext cx="3125199" cy="511914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1FB926D-E591-46DA-B5F4-0DF5A8A1A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653" y="1844824"/>
            <a:ext cx="4654863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7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572000" y="1052736"/>
            <a:ext cx="4320480" cy="2952328"/>
          </a:xfrm>
        </p:spPr>
        <p:txBody>
          <a:bodyPr/>
          <a:lstStyle/>
          <a:p>
            <a:pPr algn="ctr"/>
            <a:r>
              <a:rPr lang="nl-BE" sz="4000" dirty="0"/>
              <a:t>Grote besparing op </a:t>
            </a:r>
            <a:r>
              <a:rPr lang="nl-BE" sz="4800" dirty="0"/>
              <a:t>gezinsbudget</a:t>
            </a:r>
            <a:r>
              <a:rPr lang="nl-BE" sz="4000" dirty="0"/>
              <a:t> realiseren</a:t>
            </a:r>
          </a:p>
        </p:txBody>
      </p:sp>
    </p:spTree>
    <p:extLst>
      <p:ext uri="{BB962C8B-B14F-4D97-AF65-F5344CB8AC3E}">
        <p14:creationId xmlns:p14="http://schemas.microsoft.com/office/powerpoint/2010/main" val="93498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1447"/>
    </mc:Choice>
    <mc:Fallback xmlns="">
      <p:transition advClick="0" advTm="11447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Ketel stuk -&gt; elektrisch verwarmen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D73C8E0-1938-401A-A3A5-0FC0B5756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1544960"/>
            <a:ext cx="2648999" cy="2328964"/>
          </a:xfrm>
          <a:prstGeom prst="rect">
            <a:avLst/>
          </a:prstGeom>
        </p:spPr>
      </p:pic>
      <p:pic>
        <p:nvPicPr>
          <p:cNvPr id="6" name="Afbeelding 5" descr="Afbeelding met oud, vies, kelder&#10;&#10;Automatisch gegenereerde beschrijving">
            <a:extLst>
              <a:ext uri="{FF2B5EF4-FFF2-40B4-BE49-F238E27FC236}">
                <a16:creationId xmlns:a16="http://schemas.microsoft.com/office/drawing/2014/main" id="{716162B3-9C01-4864-9425-A2D42CD7BA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44960"/>
            <a:ext cx="4770276" cy="3180184"/>
          </a:xfrm>
          <a:prstGeom prst="rect">
            <a:avLst/>
          </a:prstGeom>
        </p:spPr>
      </p:pic>
      <p:pic>
        <p:nvPicPr>
          <p:cNvPr id="9" name="Afbeelding 8" descr="Afbeelding met binnen, vies&#10;&#10;Automatisch gegenereerde beschrijving">
            <a:extLst>
              <a:ext uri="{FF2B5EF4-FFF2-40B4-BE49-F238E27FC236}">
                <a16:creationId xmlns:a16="http://schemas.microsoft.com/office/drawing/2014/main" id="{0F4BC858-FB08-439B-A674-A0AE690D7C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5473" y="4297195"/>
            <a:ext cx="2708920" cy="2031690"/>
          </a:xfrm>
          <a:prstGeom prst="rect">
            <a:avLst/>
          </a:prstGeom>
        </p:spPr>
      </p:pic>
      <p:sp>
        <p:nvSpPr>
          <p:cNvPr id="10" name="Pijl: rechts 9">
            <a:extLst>
              <a:ext uri="{FF2B5EF4-FFF2-40B4-BE49-F238E27FC236}">
                <a16:creationId xmlns:a16="http://schemas.microsoft.com/office/drawing/2014/main" id="{32FDA3A6-5171-46AE-A41B-AC8851E41A48}"/>
              </a:ext>
            </a:extLst>
          </p:cNvPr>
          <p:cNvSpPr/>
          <p:nvPr/>
        </p:nvSpPr>
        <p:spPr>
          <a:xfrm>
            <a:off x="4804708" y="220347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Pijl: omlaag 10">
            <a:extLst>
              <a:ext uri="{FF2B5EF4-FFF2-40B4-BE49-F238E27FC236}">
                <a16:creationId xmlns:a16="http://schemas.microsoft.com/office/drawing/2014/main" id="{C659E66A-95B9-4489-86D9-7A18DBBFB251}"/>
              </a:ext>
            </a:extLst>
          </p:cNvPr>
          <p:cNvSpPr/>
          <p:nvPr/>
        </p:nvSpPr>
        <p:spPr>
          <a:xfrm rot="2613291">
            <a:off x="7655256" y="351204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5439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Budget vliegt door het raam</a:t>
            </a:r>
          </a:p>
        </p:txBody>
      </p:sp>
      <p:pic>
        <p:nvPicPr>
          <p:cNvPr id="8" name="Afbeelding 7" descr="Afbeelding met tekst, venster, geschilderd, schilderij&#10;&#10;Automatisch gegenereerde beschrijving">
            <a:extLst>
              <a:ext uri="{FF2B5EF4-FFF2-40B4-BE49-F238E27FC236}">
                <a16:creationId xmlns:a16="http://schemas.microsoft.com/office/drawing/2014/main" id="{90E9CC1B-2B8D-42F7-B3C5-699510CBC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00" y="1772816"/>
            <a:ext cx="4572000" cy="3048000"/>
          </a:xfrm>
          <a:prstGeom prst="rect">
            <a:avLst/>
          </a:prstGeom>
        </p:spPr>
      </p:pic>
      <p:pic>
        <p:nvPicPr>
          <p:cNvPr id="5" name="Afbeelding 4" descr="Afbeelding met tekst, muur, binnen, keukenapparaat&#10;&#10;Automatisch gegenereerde beschrijving">
            <a:extLst>
              <a:ext uri="{FF2B5EF4-FFF2-40B4-BE49-F238E27FC236}">
                <a16:creationId xmlns:a16="http://schemas.microsoft.com/office/drawing/2014/main" id="{A5F4A4EC-6BF8-47A4-8C70-FA14BBE66B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97601" y="1926266"/>
            <a:ext cx="4084025" cy="306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0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572000" y="1052736"/>
            <a:ext cx="4320480" cy="2952328"/>
          </a:xfrm>
        </p:spPr>
        <p:txBody>
          <a:bodyPr/>
          <a:lstStyle/>
          <a:p>
            <a:pPr algn="ctr"/>
            <a:endParaRPr lang="nl-BE" dirty="0"/>
          </a:p>
          <a:p>
            <a:pPr algn="ctr"/>
            <a:r>
              <a:rPr lang="nl-BE" sz="5400" dirty="0"/>
              <a:t>Tevredenheid</a:t>
            </a:r>
          </a:p>
          <a:p>
            <a:pPr algn="ctr"/>
            <a:r>
              <a:rPr lang="nl-BE" sz="5400" dirty="0"/>
              <a:t> eigenaars</a:t>
            </a:r>
          </a:p>
        </p:txBody>
      </p:sp>
    </p:spTree>
    <p:extLst>
      <p:ext uri="{BB962C8B-B14F-4D97-AF65-F5344CB8AC3E}">
        <p14:creationId xmlns:p14="http://schemas.microsoft.com/office/powerpoint/2010/main" val="368134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1447"/>
    </mc:Choice>
    <mc:Fallback xmlns="">
      <p:transition advClick="0" advTm="11447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Tevredenheid eigenaars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733E7D7E-53BF-4894-A305-3D6BF1AABC1C}"/>
              </a:ext>
            </a:extLst>
          </p:cNvPr>
          <p:cNvSpPr/>
          <p:nvPr/>
        </p:nvSpPr>
        <p:spPr>
          <a:xfrm>
            <a:off x="395536" y="1700808"/>
            <a:ext cx="84249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800" dirty="0"/>
              <a:t>Had nooit gedacht dat ik in aanmerking zou komen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800" dirty="0"/>
              <a:t>Degelijke uitleg over het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800" dirty="0"/>
              <a:t>Het duurt lang eer de eerste werken kunnen beginnen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800" dirty="0"/>
              <a:t>Goede uitleg over de verschillen in de offertes waardoor we een beter keuze kunnen maken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800" dirty="0"/>
              <a:t>Zelf kunnen beslissen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800" dirty="0"/>
              <a:t>Accurate info, tips, raad, voorstellen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800" dirty="0"/>
              <a:t>Correct, stipte afspraken, steeds bereikbaar, vlot contact, vertrouwen</a:t>
            </a:r>
          </a:p>
        </p:txBody>
      </p:sp>
    </p:spTree>
    <p:extLst>
      <p:ext uri="{BB962C8B-B14F-4D97-AF65-F5344CB8AC3E}">
        <p14:creationId xmlns:p14="http://schemas.microsoft.com/office/powerpoint/2010/main" val="323544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Tevredenheid eigenaars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733E7D7E-53BF-4894-A305-3D6BF1AABC1C}"/>
              </a:ext>
            </a:extLst>
          </p:cNvPr>
          <p:cNvSpPr/>
          <p:nvPr/>
        </p:nvSpPr>
        <p:spPr>
          <a:xfrm>
            <a:off x="395536" y="1700808"/>
            <a:ext cx="842493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dirty="0"/>
              <a:t>Grote ontzorging, goede begeleiding, strenge controle </a:t>
            </a:r>
            <a:r>
              <a:rPr lang="nl-BE" sz="2400" dirty="0" err="1"/>
              <a:t>t.o.v</a:t>
            </a:r>
            <a:r>
              <a:rPr lang="nl-BE" sz="2400" dirty="0"/>
              <a:t> de aannemers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dirty="0"/>
              <a:t>Verkrijgen van kortingen bij aannemers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dirty="0"/>
              <a:t>Recht op en hulp bij aanvraag premies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dirty="0"/>
              <a:t>Extra financieringsmogelijkheden (voorschot op premies, renovatielening, OCMW-lening)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dirty="0"/>
              <a:t>Nu terug goesting om zelf verder te verbouwen en al begonnen.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dirty="0"/>
              <a:t>Ik kan nu langer in mijn huisje blijven (75jaar)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dirty="0"/>
              <a:t>Terug warmte in huis na een koude winter en elektrisch moeten verwarmen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dirty="0"/>
              <a:t>Terug een veilig huis</a:t>
            </a:r>
          </a:p>
        </p:txBody>
      </p:sp>
    </p:spTree>
    <p:extLst>
      <p:ext uri="{BB962C8B-B14F-4D97-AF65-F5344CB8AC3E}">
        <p14:creationId xmlns:p14="http://schemas.microsoft.com/office/powerpoint/2010/main" val="119607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572000" y="1052736"/>
            <a:ext cx="4320480" cy="2952328"/>
          </a:xfrm>
        </p:spPr>
        <p:txBody>
          <a:bodyPr/>
          <a:lstStyle/>
          <a:p>
            <a:pPr algn="ctr"/>
            <a:endParaRPr lang="nl-BE" dirty="0"/>
          </a:p>
          <a:p>
            <a:pPr algn="ctr"/>
            <a:endParaRPr lang="nl-BE" sz="1600" dirty="0"/>
          </a:p>
          <a:p>
            <a:pPr algn="ctr"/>
            <a:r>
              <a:rPr lang="nl-BE" sz="4800" dirty="0"/>
              <a:t>Samenwerking?</a:t>
            </a:r>
          </a:p>
        </p:txBody>
      </p:sp>
    </p:spTree>
    <p:extLst>
      <p:ext uri="{BB962C8B-B14F-4D97-AF65-F5344CB8AC3E}">
        <p14:creationId xmlns:p14="http://schemas.microsoft.com/office/powerpoint/2010/main" val="406365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1447"/>
    </mc:Choice>
    <mc:Fallback xmlns="">
      <p:transition advClick="0" advTm="11447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samenwerking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B48328BF-40C0-45EF-9A87-66D1FAA7016A}"/>
              </a:ext>
            </a:extLst>
          </p:cNvPr>
          <p:cNvSpPr/>
          <p:nvPr/>
        </p:nvSpPr>
        <p:spPr>
          <a:xfrm>
            <a:off x="467543" y="1720840"/>
            <a:ext cx="810357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Vertaler vanuit vzw PIN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nl-BE" dirty="0"/>
              <a:t>zeer handig bij de buurtbabbels en bij de info vergadering geselecteerden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OCMW/gemeente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nl-BE" dirty="0"/>
              <a:t>fijne vlotte samenwerking (inname openbaar domein, aanvraag voorschot op premies, sociale hulp) en contact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nl-BE" dirty="0"/>
              <a:t>Steeds vlotte samenwerking met boekhouding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nl-BE" dirty="0"/>
              <a:t>Het plaatsen van de mobiele werkplek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Woonwinkel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nl-BE" dirty="0"/>
              <a:t>Zeer vlotte samenwerking en contact, ondersteuning premies, tips aannemers</a:t>
            </a:r>
          </a:p>
          <a:p>
            <a:pPr lvl="1"/>
            <a:endParaRPr lang="nl-BE" dirty="0"/>
          </a:p>
          <a:p>
            <a:pPr lvl="1"/>
            <a:endParaRPr lang="nl-BE" dirty="0"/>
          </a:p>
          <a:p>
            <a:pPr lvl="1"/>
            <a:r>
              <a:rPr lang="nl-BE" sz="5400" b="1" dirty="0">
                <a:highlight>
                  <a:srgbClr val="00FFFF"/>
                </a:highlight>
              </a:rPr>
              <a:t>SAMENWERKEN LOONT</a:t>
            </a:r>
          </a:p>
        </p:txBody>
      </p:sp>
    </p:spTree>
    <p:extLst>
      <p:ext uri="{BB962C8B-B14F-4D97-AF65-F5344CB8AC3E}">
        <p14:creationId xmlns:p14="http://schemas.microsoft.com/office/powerpoint/2010/main" val="203406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Overzicht werken in 8 woningen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6F77946-7AA2-4EB6-9E0C-A7EBA0D8FE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9593" y="1700808"/>
            <a:ext cx="7660514" cy="4176464"/>
          </a:xfrm>
        </p:spPr>
        <p:txBody>
          <a:bodyPr>
            <a:normAutofit fontScale="62500" lnSpcReduction="20000"/>
          </a:bodyPr>
          <a:lstStyle/>
          <a:p>
            <a:r>
              <a:rPr lang="nl-BE" dirty="0"/>
              <a:t>6 buitenschrijnwerk</a:t>
            </a:r>
          </a:p>
          <a:p>
            <a:r>
              <a:rPr lang="nl-BE" dirty="0"/>
              <a:t>6 plat dak</a:t>
            </a:r>
          </a:p>
          <a:p>
            <a:r>
              <a:rPr lang="nl-BE" dirty="0"/>
              <a:t>5 elektriciteit </a:t>
            </a:r>
          </a:p>
          <a:p>
            <a:r>
              <a:rPr lang="nl-BE" dirty="0"/>
              <a:t>5 hellend dak</a:t>
            </a:r>
          </a:p>
          <a:p>
            <a:r>
              <a:rPr lang="nl-BE" dirty="0"/>
              <a:t>4 centrale verwarming</a:t>
            </a:r>
          </a:p>
          <a:p>
            <a:r>
              <a:rPr lang="nl-BE" dirty="0"/>
              <a:t>3 sanitair</a:t>
            </a:r>
          </a:p>
          <a:p>
            <a:r>
              <a:rPr lang="nl-BE" dirty="0"/>
              <a:t>1 dak herstellingen</a:t>
            </a:r>
          </a:p>
          <a:p>
            <a:r>
              <a:rPr lang="nl-BE" dirty="0"/>
              <a:t>1 gaskachel</a:t>
            </a:r>
          </a:p>
          <a:p>
            <a:r>
              <a:rPr lang="nl-BE" dirty="0"/>
              <a:t>1 boiler</a:t>
            </a:r>
          </a:p>
          <a:p>
            <a:r>
              <a:rPr lang="nl-BE" dirty="0"/>
              <a:t>1 Sanering mazouttank</a:t>
            </a:r>
          </a:p>
          <a:p>
            <a:r>
              <a:rPr lang="nl-BE" dirty="0"/>
              <a:t>1 traplening + verlichting</a:t>
            </a:r>
          </a:p>
          <a:p>
            <a:r>
              <a:rPr lang="nl-BE" dirty="0"/>
              <a:t>1 badkamerrenovatie</a:t>
            </a:r>
          </a:p>
          <a:p>
            <a:r>
              <a:rPr lang="nl-BE" dirty="0"/>
              <a:t>1 plafondrenovatie</a:t>
            </a:r>
          </a:p>
          <a:p>
            <a:r>
              <a:rPr lang="nl-BE" dirty="0"/>
              <a:t>1 extra slaapkamer + toilet</a:t>
            </a:r>
          </a:p>
          <a:p>
            <a:r>
              <a:rPr lang="nl-BE" dirty="0"/>
              <a:t>1 vloerrenovatie slaapkamer + living</a:t>
            </a:r>
          </a:p>
          <a:p>
            <a:r>
              <a:rPr lang="nl-BE" dirty="0"/>
              <a:t>1 architect</a:t>
            </a:r>
          </a:p>
          <a:p>
            <a:r>
              <a:rPr lang="nl-BE" dirty="0"/>
              <a:t>1 renovatie slaapkamer + living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6851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403"/>
    </mc:Choice>
    <mc:Fallback xmlns="">
      <p:transition advClick="0" advTm="7403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5C82D6-C7E0-41BE-8FC9-97E203BAD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/>
              <a:t>En daarom..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2DE8542-C26D-4449-9FE4-CA2FD0F46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5797" y="1700808"/>
            <a:ext cx="6951451" cy="398316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nl-BE" sz="9600" dirty="0">
                <a:solidFill>
                  <a:srgbClr val="00B050"/>
                </a:solidFill>
              </a:rPr>
              <a:t>Een Hartelijk Dankjewel</a:t>
            </a:r>
          </a:p>
        </p:txBody>
      </p:sp>
    </p:spTree>
    <p:extLst>
      <p:ext uri="{BB962C8B-B14F-4D97-AF65-F5344CB8AC3E}">
        <p14:creationId xmlns:p14="http://schemas.microsoft.com/office/powerpoint/2010/main" val="83350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50ACAA-C54C-4F9A-BFCA-B334CD479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Waarom 8 i.p.v. 10 renovaties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E700886-525C-41DD-8204-474EE6A765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19670" y="2027104"/>
            <a:ext cx="6912770" cy="3833869"/>
          </a:xfrm>
        </p:spPr>
        <p:txBody>
          <a:bodyPr/>
          <a:lstStyle/>
          <a:p>
            <a:r>
              <a:rPr lang="nl-BE" dirty="0"/>
              <a:t>Van de eerste 10 geselecteerden zijn er drie die afhaakten</a:t>
            </a:r>
          </a:p>
          <a:p>
            <a:r>
              <a:rPr lang="nl-BE" dirty="0"/>
              <a:t>Wegens:</a:t>
            </a:r>
          </a:p>
          <a:p>
            <a:pPr lvl="1"/>
            <a:r>
              <a:rPr lang="nl-BE" dirty="0"/>
              <a:t>Plannen tot verkoop binnen de 5 jaar</a:t>
            </a:r>
          </a:p>
          <a:p>
            <a:pPr lvl="1"/>
            <a:r>
              <a:rPr lang="nl-BE" dirty="0"/>
              <a:t>Krijgt geld van ouders om te renoveren</a:t>
            </a:r>
          </a:p>
          <a:p>
            <a:pPr lvl="1"/>
            <a:r>
              <a:rPr lang="nl-BE" dirty="0"/>
              <a:t>Geen vertrouwen in ongekend terugbetalingsbedrag</a:t>
            </a:r>
          </a:p>
          <a:p>
            <a:r>
              <a:rPr lang="nl-BE" dirty="0"/>
              <a:t>De elfde aanvrager laten aansluiten</a:t>
            </a:r>
          </a:p>
          <a:p>
            <a:r>
              <a:rPr lang="nl-BE"/>
              <a:t>10 - 3 + 1 = 8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1399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Budget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8F20A98-A58E-4D78-9E1A-2DC4202F08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7584" y="2027104"/>
            <a:ext cx="7344816" cy="3833869"/>
          </a:xfrm>
        </p:spPr>
        <p:txBody>
          <a:bodyPr>
            <a:normAutofit/>
          </a:bodyPr>
          <a:lstStyle/>
          <a:p>
            <a:r>
              <a:rPr lang="nl-BE" dirty="0"/>
              <a:t>Beschikbaar 8 x €30.000 = €240.000</a:t>
            </a:r>
          </a:p>
          <a:p>
            <a:r>
              <a:rPr lang="nl-BE" dirty="0"/>
              <a:t>realisaties €239.845,58</a:t>
            </a:r>
          </a:p>
          <a:p>
            <a:r>
              <a:rPr lang="nl-BE" dirty="0"/>
              <a:t>Terug te vorderen €154,42</a:t>
            </a:r>
          </a:p>
          <a:p>
            <a:r>
              <a:rPr lang="nl-BE" dirty="0"/>
              <a:t>Andere financiering:</a:t>
            </a:r>
          </a:p>
          <a:p>
            <a:pPr lvl="1"/>
            <a:r>
              <a:rPr lang="nl-BE" dirty="0"/>
              <a:t>Voorschot op premies via OCMW: 4 dossiers                twv 16.469,52</a:t>
            </a:r>
          </a:p>
          <a:p>
            <a:pPr lvl="1"/>
            <a:r>
              <a:rPr lang="nl-BE" dirty="0"/>
              <a:t>OCMW lening 1 dossier</a:t>
            </a:r>
          </a:p>
          <a:p>
            <a:pPr lvl="1"/>
            <a:r>
              <a:rPr lang="nl-BE" dirty="0"/>
              <a:t>Zelf bijgelegd 1 dossier (+/- 300€)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192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596"/>
    </mc:Choice>
    <mc:Fallback xmlns="">
      <p:transition advClick="0" advTm="759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Één</a:t>
            </a:r>
            <a:r>
              <a:rPr lang="nl-BE" dirty="0"/>
              <a:t> dossier als voorbeeld</a:t>
            </a:r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9B12098B-9003-42BB-B4FB-63594ECCEF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7584" y="2027104"/>
            <a:ext cx="7560840" cy="3833869"/>
          </a:xfrm>
        </p:spPr>
        <p:txBody>
          <a:bodyPr>
            <a:normAutofit/>
          </a:bodyPr>
          <a:lstStyle/>
          <a:p>
            <a:r>
              <a:rPr lang="nl-BE" u="sng" dirty="0"/>
              <a:t>Renovatieplan</a:t>
            </a:r>
          </a:p>
          <a:p>
            <a:r>
              <a:rPr lang="nl-BE" dirty="0"/>
              <a:t>Elektriciteit</a:t>
            </a:r>
          </a:p>
          <a:p>
            <a:r>
              <a:rPr lang="nl-BE" dirty="0"/>
              <a:t>Voordeur + rolluik </a:t>
            </a:r>
          </a:p>
          <a:p>
            <a:r>
              <a:rPr lang="nl-BE" dirty="0"/>
              <a:t>CV ketel vernieuwen + ventilatie badkamer</a:t>
            </a:r>
          </a:p>
          <a:p>
            <a:r>
              <a:rPr lang="nl-BE" dirty="0"/>
              <a:t>Plat dak + asbest schouw verwijderen</a:t>
            </a:r>
          </a:p>
          <a:p>
            <a:r>
              <a:rPr lang="nl-BE" dirty="0"/>
              <a:t>Slaapkamer vernieuwen</a:t>
            </a:r>
          </a:p>
          <a:p>
            <a:r>
              <a:rPr lang="nl-BE" dirty="0"/>
              <a:t>Living vergroten</a:t>
            </a:r>
          </a:p>
          <a:p>
            <a:r>
              <a:rPr lang="nl-BE" dirty="0"/>
              <a:t>Schatting € 33.600 -&gt; effectieve kost € 29.999,60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9984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137"/>
    </mc:Choice>
    <mc:Fallback xmlns="">
      <p:transition advClick="0" advTm="813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572000" y="1052736"/>
            <a:ext cx="4320480" cy="2952328"/>
          </a:xfrm>
        </p:spPr>
        <p:txBody>
          <a:bodyPr/>
          <a:lstStyle/>
          <a:p>
            <a:pPr algn="ctr"/>
            <a:r>
              <a:rPr lang="nl-BE" sz="6000" dirty="0"/>
              <a:t>Foto’s  </a:t>
            </a:r>
          </a:p>
          <a:p>
            <a:pPr algn="ctr"/>
            <a:r>
              <a:rPr lang="nl-BE" sz="6000" dirty="0"/>
              <a:t>Voor en na</a:t>
            </a:r>
          </a:p>
        </p:txBody>
      </p:sp>
    </p:spTree>
    <p:extLst>
      <p:ext uri="{BB962C8B-B14F-4D97-AF65-F5344CB8AC3E}">
        <p14:creationId xmlns:p14="http://schemas.microsoft.com/office/powerpoint/2010/main" val="165791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1447"/>
    </mc:Choice>
    <mc:Fallback xmlns="">
      <p:transition advClick="0" advTm="1144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19672" y="836712"/>
            <a:ext cx="7416824" cy="580926"/>
          </a:xfrm>
        </p:spPr>
        <p:txBody>
          <a:bodyPr>
            <a:noAutofit/>
          </a:bodyPr>
          <a:lstStyle/>
          <a:p>
            <a:r>
              <a:rPr lang="nl-BE" sz="2800" dirty="0"/>
              <a:t>Plat dak isoleren</a:t>
            </a:r>
          </a:p>
        </p:txBody>
      </p:sp>
      <p:pic>
        <p:nvPicPr>
          <p:cNvPr id="7" name="Tijdelijke aanduiding voor inhoud 6" descr="Afbeelding met buiten, boom, stoeprand&#10;&#10;Automatisch gegenereerde beschrijving">
            <a:extLst>
              <a:ext uri="{FF2B5EF4-FFF2-40B4-BE49-F238E27FC236}">
                <a16:creationId xmlns:a16="http://schemas.microsoft.com/office/drawing/2014/main" id="{5341C43D-EE37-421A-99B3-A2F752A882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47" y="2036962"/>
            <a:ext cx="2763250" cy="368979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07195CE-1DF9-44F1-B0C5-7321AF0908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326" y="2044924"/>
            <a:ext cx="2767347" cy="3689796"/>
          </a:xfrm>
          <a:prstGeom prst="rect">
            <a:avLst/>
          </a:prstGeom>
        </p:spPr>
      </p:pic>
      <p:pic>
        <p:nvPicPr>
          <p:cNvPr id="11" name="Afbeelding 10" descr="Afbeelding met gebouw, grond, buiten, baksteen&#10;&#10;Automatisch gegenereerde beschrijving">
            <a:extLst>
              <a:ext uri="{FF2B5EF4-FFF2-40B4-BE49-F238E27FC236}">
                <a16:creationId xmlns:a16="http://schemas.microsoft.com/office/drawing/2014/main" id="{3409B223-B0C3-4DF5-92DB-C971950A88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702" y="2029001"/>
            <a:ext cx="2779289" cy="370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3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615"/>
    </mc:Choice>
    <mc:Fallback xmlns="">
      <p:transition advClick="0" advTm="761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19672" y="836712"/>
            <a:ext cx="7344816" cy="580926"/>
          </a:xfrm>
        </p:spPr>
        <p:txBody>
          <a:bodyPr>
            <a:normAutofit/>
          </a:bodyPr>
          <a:lstStyle/>
          <a:p>
            <a:r>
              <a:rPr lang="nl-BE" dirty="0"/>
              <a:t>Voordeur vernieuwen</a:t>
            </a:r>
          </a:p>
        </p:txBody>
      </p:sp>
      <p:pic>
        <p:nvPicPr>
          <p:cNvPr id="9" name="Afbeelding 8" descr="Afbeelding met gebouw, baksteen, buiten, bouwmateriaal&#10;&#10;Automatisch gegenereerde beschrijving">
            <a:extLst>
              <a:ext uri="{FF2B5EF4-FFF2-40B4-BE49-F238E27FC236}">
                <a16:creationId xmlns:a16="http://schemas.microsoft.com/office/drawing/2014/main" id="{97221F5F-04E2-4A80-BAF0-AADA8CD140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132856"/>
            <a:ext cx="2761472" cy="3681963"/>
          </a:xfrm>
          <a:prstGeom prst="rect">
            <a:avLst/>
          </a:prstGeom>
        </p:spPr>
      </p:pic>
      <p:pic>
        <p:nvPicPr>
          <p:cNvPr id="10" name="Afbeelding 9" descr="Afbeelding met baksteen, gebouw, buiten, deur&#10;&#10;Automatisch gegenereerde beschrijving">
            <a:extLst>
              <a:ext uri="{FF2B5EF4-FFF2-40B4-BE49-F238E27FC236}">
                <a16:creationId xmlns:a16="http://schemas.microsoft.com/office/drawing/2014/main" id="{7F20B9A3-87A4-483A-8891-26304D34D1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005" y="2132855"/>
            <a:ext cx="2761473" cy="368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4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251"/>
    </mc:Choice>
    <mc:Fallback xmlns="">
      <p:transition advClick="0" advTm="8251"/>
    </mc:Fallback>
  </mc:AlternateContent>
</p:sld>
</file>

<file path=ppt/theme/theme1.xml><?xml version="1.0" encoding="utf-8"?>
<a:theme xmlns:a="http://schemas.openxmlformats.org/drawingml/2006/main" name="Thema1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Thema1</Template>
  <TotalTime>1176</TotalTime>
  <Words>524</Words>
  <Application>Microsoft Office PowerPoint</Application>
  <PresentationFormat>Diavoorstelling (4:3)</PresentationFormat>
  <Paragraphs>115</Paragraphs>
  <Slides>30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4" baseType="lpstr">
      <vt:lpstr>Arial</vt:lpstr>
      <vt:lpstr>Calibri</vt:lpstr>
      <vt:lpstr>Wingdings</vt:lpstr>
      <vt:lpstr>Thema1</vt:lpstr>
      <vt:lpstr>Resultaten Subsidieretentie Ruisbroek renoveert</vt:lpstr>
      <vt:lpstr>Overzicht timing</vt:lpstr>
      <vt:lpstr>Overzicht werken in 8 woningen</vt:lpstr>
      <vt:lpstr>Waarom 8 i.p.v. 10 renovaties</vt:lpstr>
      <vt:lpstr>Budget</vt:lpstr>
      <vt:lpstr>Één dossier als voorbeeld</vt:lpstr>
      <vt:lpstr>PowerPoint-presentatie</vt:lpstr>
      <vt:lpstr>Plat dak isoleren</vt:lpstr>
      <vt:lpstr>Voordeur vernieuwen</vt:lpstr>
      <vt:lpstr>Elektriciteit conform zetten + keuring</vt:lpstr>
      <vt:lpstr>Vervangen CV-ketel</vt:lpstr>
      <vt:lpstr>Slaapkamer renoveren</vt:lpstr>
      <vt:lpstr>Living renoveren</vt:lpstr>
      <vt:lpstr>PowerPoint-presentatie</vt:lpstr>
      <vt:lpstr>Lekke waterbuis bleek toe geroest</vt:lpstr>
      <vt:lpstr>Mazout ketel met bidons afvalmazout </vt:lpstr>
      <vt:lpstr>CO-gevaar</vt:lpstr>
      <vt:lpstr>Schimmelvorming kinderkamer</vt:lpstr>
      <vt:lpstr>houtrot</vt:lpstr>
      <vt:lpstr>Oude kachel met gaslek</vt:lpstr>
      <vt:lpstr>Elektriciteit met reeds verbrandingsverschijnselen</vt:lpstr>
      <vt:lpstr>PowerPoint-presentatie</vt:lpstr>
      <vt:lpstr>Ketel stuk -&gt; elektrisch verwarmen</vt:lpstr>
      <vt:lpstr>Budget vliegt door het raam</vt:lpstr>
      <vt:lpstr>PowerPoint-presentatie</vt:lpstr>
      <vt:lpstr>Tevredenheid eigenaars</vt:lpstr>
      <vt:lpstr>Tevredenheid eigenaars</vt:lpstr>
      <vt:lpstr>PowerPoint-presentatie</vt:lpstr>
      <vt:lpstr>samenwerking</vt:lpstr>
      <vt:lpstr>En daarom..</vt:lpstr>
    </vt:vector>
  </TitlesOfParts>
  <Company>Provinciebestuur Vlaams-Brabant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Vernieuwen van de zekeringskast (1)</dc:title>
  <dc:creator>Inne Cornelissen</dc:creator>
  <cp:lastModifiedBy>Walter Maes</cp:lastModifiedBy>
  <cp:revision>81</cp:revision>
  <dcterms:created xsi:type="dcterms:W3CDTF">2018-04-18T07:35:45Z</dcterms:created>
  <dcterms:modified xsi:type="dcterms:W3CDTF">2022-01-24T14:01:19Z</dcterms:modified>
</cp:coreProperties>
</file>